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45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55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rednji stil 2 - Istic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0" autoAdjust="0"/>
    <p:restoredTop sz="92467" autoAdjust="0"/>
  </p:normalViewPr>
  <p:slideViewPr>
    <p:cSldViewPr snapToGrid="0">
      <p:cViewPr varScale="1">
        <p:scale>
          <a:sx n="77" d="100"/>
          <a:sy n="77" d="100"/>
        </p:scale>
        <p:origin x="91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28.2.2021.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260/227/65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260/227/659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/>
          </a:bodyPr>
          <a:lstStyle/>
          <a:p>
            <a:r>
              <a:rPr lang="hr-HR" sz="6600" b="1" dirty="0">
                <a:solidFill>
                  <a:srgbClr val="FF0000"/>
                </a:solidFill>
              </a:rPr>
              <a:t>UNIT 5: </a:t>
            </a:r>
            <a:r>
              <a:rPr lang="hr-HR" sz="6600" b="1" dirty="0" err="1">
                <a:solidFill>
                  <a:srgbClr val="FF0000"/>
                </a:solidFill>
              </a:rPr>
              <a:t>Where</a:t>
            </a:r>
            <a:r>
              <a:rPr lang="hr-HR" sz="6600" b="1" dirty="0">
                <a:solidFill>
                  <a:srgbClr val="FF0000"/>
                </a:solidFill>
              </a:rPr>
              <a:t> I live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9163" y="3004763"/>
            <a:ext cx="7936650" cy="1655762"/>
          </a:xfrm>
        </p:spPr>
        <p:txBody>
          <a:bodyPr>
            <a:normAutofit/>
          </a:bodyPr>
          <a:lstStyle/>
          <a:p>
            <a:r>
              <a:rPr lang="hr-HR" sz="6600"/>
              <a:t>Greetings from…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9064FA3-3D04-44E7-AF05-7B16B6044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97" y="1290222"/>
            <a:ext cx="10734675" cy="51720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C643208-4478-4FCB-88B6-61EE5ECC981B}"/>
              </a:ext>
            </a:extLst>
          </p:cNvPr>
          <p:cNvSpPr txBox="1"/>
          <p:nvPr/>
        </p:nvSpPr>
        <p:spPr>
          <a:xfrm>
            <a:off x="526774" y="228600"/>
            <a:ext cx="10833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Sophie piše razglednicu svojoj baki. Poredaj dijelove razglednice u točan redoslijed.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0E75A857-2C63-4C6A-842F-B057A5A05C9F}"/>
              </a:ext>
            </a:extLst>
          </p:cNvPr>
          <p:cNvSpPr txBox="1"/>
          <p:nvPr/>
        </p:nvSpPr>
        <p:spPr>
          <a:xfrm>
            <a:off x="1649896" y="5337313"/>
            <a:ext cx="4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66"/>
                </a:solidFill>
              </a:rPr>
              <a:t>1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E3ECE252-8336-482E-95EA-DC2034BEE8C2}"/>
              </a:ext>
            </a:extLst>
          </p:cNvPr>
          <p:cNvSpPr txBox="1"/>
          <p:nvPr/>
        </p:nvSpPr>
        <p:spPr>
          <a:xfrm>
            <a:off x="1649896" y="4215642"/>
            <a:ext cx="4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66"/>
                </a:solidFill>
              </a:rPr>
              <a:t>2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16D59C1-121C-44B8-9683-06C41EF03108}"/>
              </a:ext>
            </a:extLst>
          </p:cNvPr>
          <p:cNvSpPr txBox="1"/>
          <p:nvPr/>
        </p:nvSpPr>
        <p:spPr>
          <a:xfrm>
            <a:off x="1600200" y="2229712"/>
            <a:ext cx="4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66"/>
                </a:solidFill>
              </a:rPr>
              <a:t>3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C52FA98-87FD-4C7D-81CB-AE7773C8A79F}"/>
              </a:ext>
            </a:extLst>
          </p:cNvPr>
          <p:cNvSpPr txBox="1"/>
          <p:nvPr/>
        </p:nvSpPr>
        <p:spPr>
          <a:xfrm>
            <a:off x="1649896" y="3430812"/>
            <a:ext cx="4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66"/>
                </a:solidFill>
              </a:rPr>
              <a:t>4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1F71025C-BD24-450C-B013-12D3FDCEE519}"/>
              </a:ext>
            </a:extLst>
          </p:cNvPr>
          <p:cNvSpPr txBox="1"/>
          <p:nvPr/>
        </p:nvSpPr>
        <p:spPr>
          <a:xfrm>
            <a:off x="1649896" y="3835073"/>
            <a:ext cx="4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66"/>
                </a:solidFill>
              </a:rPr>
              <a:t>5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26448F60-9868-431A-B1D3-45167DAB2A9F}"/>
              </a:ext>
            </a:extLst>
          </p:cNvPr>
          <p:cNvSpPr txBox="1"/>
          <p:nvPr/>
        </p:nvSpPr>
        <p:spPr>
          <a:xfrm>
            <a:off x="1649896" y="2996486"/>
            <a:ext cx="496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66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2072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79EA87E-9237-4B55-908B-D26C8B236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52" y="2515842"/>
            <a:ext cx="3333750" cy="41719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2A5DD57-8913-4CD4-B7E7-2989E4606E84}"/>
              </a:ext>
            </a:extLst>
          </p:cNvPr>
          <p:cNvSpPr txBox="1"/>
          <p:nvPr/>
        </p:nvSpPr>
        <p:spPr>
          <a:xfrm>
            <a:off x="566530" y="99391"/>
            <a:ext cx="1059511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600"/>
              <a:t>Look at the address. </a:t>
            </a:r>
          </a:p>
          <a:p>
            <a:pPr algn="ctr"/>
            <a:r>
              <a:rPr lang="hr-HR" sz="2600" i="1"/>
              <a:t>Pogledaj adresu na razglednici.</a:t>
            </a:r>
          </a:p>
          <a:p>
            <a:pPr algn="ctr"/>
            <a:endParaRPr lang="hr-HR" sz="2600"/>
          </a:p>
          <a:p>
            <a:pPr algn="ctr"/>
            <a:r>
              <a:rPr lang="hr-HR" sz="2600"/>
              <a:t>How is the address written on the postcard?</a:t>
            </a:r>
          </a:p>
          <a:p>
            <a:pPr algn="ctr"/>
            <a:r>
              <a:rPr lang="hr-HR" sz="2600" i="1"/>
              <a:t>Kako je napisana adresa na razglednici?</a:t>
            </a:r>
          </a:p>
          <a:p>
            <a:pPr algn="ctr"/>
            <a:endParaRPr lang="hr-HR" sz="2600" i="1"/>
          </a:p>
          <a:p>
            <a:pPr algn="ctr"/>
            <a:r>
              <a:rPr lang="hr-HR" sz="2600"/>
              <a:t>What is on the first / second / third / fourth / fifth line?</a:t>
            </a:r>
          </a:p>
          <a:p>
            <a:pPr algn="ctr"/>
            <a:r>
              <a:rPr lang="hr-HR" sz="2600" i="1"/>
              <a:t>Što je napisano na prvoj / drugoj / trećoj / četvrtoj / petoj crti?</a:t>
            </a:r>
          </a:p>
          <a:p>
            <a:endParaRPr lang="hr-HR" sz="2800" i="1"/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4F4D056-262A-4491-8D56-64D04CEF8213}"/>
              </a:ext>
            </a:extLst>
          </p:cNvPr>
          <p:cNvSpPr txBox="1"/>
          <p:nvPr/>
        </p:nvSpPr>
        <p:spPr>
          <a:xfrm>
            <a:off x="3279913" y="4563142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2400">
                <a:sym typeface="Wingdings" panose="05000000000000000000" pitchFamily="2" charset="2"/>
              </a:rPr>
              <a:t>Name and surname / </a:t>
            </a:r>
            <a:r>
              <a:rPr lang="hr-HR" sz="2400" i="1">
                <a:sym typeface="Wingdings" panose="05000000000000000000" pitchFamily="2" charset="2"/>
              </a:rPr>
              <a:t>Ime i prezime primatelja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2400">
                <a:sym typeface="Wingdings" panose="05000000000000000000" pitchFamily="2" charset="2"/>
              </a:rPr>
              <a:t> Address / </a:t>
            </a:r>
            <a:r>
              <a:rPr lang="hr-HR" sz="2400" i="1">
                <a:sym typeface="Wingdings" panose="05000000000000000000" pitchFamily="2" charset="2"/>
              </a:rPr>
              <a:t>Adresa primatelja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2400">
                <a:sym typeface="Wingdings" panose="05000000000000000000" pitchFamily="2" charset="2"/>
              </a:rPr>
              <a:t>Area code and town / </a:t>
            </a:r>
            <a:r>
              <a:rPr lang="hr-HR" sz="2400" i="1">
                <a:sym typeface="Wingdings" panose="05000000000000000000" pitchFamily="2" charset="2"/>
              </a:rPr>
              <a:t>Poštanski broj i naziv grada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2400">
                <a:sym typeface="Wingdings" panose="05000000000000000000" pitchFamily="2" charset="2"/>
              </a:rPr>
              <a:t>State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hr-HR" sz="2400">
                <a:sym typeface="Wingdings" panose="05000000000000000000" pitchFamily="2" charset="2"/>
              </a:rPr>
              <a:t>Country </a:t>
            </a:r>
            <a:endParaRPr lang="hr-HR" sz="2400"/>
          </a:p>
        </p:txBody>
      </p:sp>
      <p:sp>
        <p:nvSpPr>
          <p:cNvPr id="8" name="Desna vitičasta zagrada 7">
            <a:extLst>
              <a:ext uri="{FF2B5EF4-FFF2-40B4-BE49-F238E27FC236}">
                <a16:creationId xmlns:a16="http://schemas.microsoft.com/office/drawing/2014/main" id="{BC86C6CA-AF0E-4287-94F9-0FDE2653A485}"/>
              </a:ext>
            </a:extLst>
          </p:cNvPr>
          <p:cNvSpPr/>
          <p:nvPr/>
        </p:nvSpPr>
        <p:spPr>
          <a:xfrm>
            <a:off x="5019261" y="5764696"/>
            <a:ext cx="278296" cy="665921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4183E778-A36B-4C7E-80C9-2813B2370B48}"/>
              </a:ext>
            </a:extLst>
          </p:cNvPr>
          <p:cNvSpPr txBox="1"/>
          <p:nvPr/>
        </p:nvSpPr>
        <p:spPr>
          <a:xfrm>
            <a:off x="5416826" y="5876548"/>
            <a:ext cx="3647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Država</a:t>
            </a:r>
          </a:p>
        </p:txBody>
      </p:sp>
      <p:sp>
        <p:nvSpPr>
          <p:cNvPr id="2" name="Pravokutnik 1">
            <a:extLst>
              <a:ext uri="{FF2B5EF4-FFF2-40B4-BE49-F238E27FC236}">
                <a16:creationId xmlns:a16="http://schemas.microsoft.com/office/drawing/2014/main" id="{F1E33678-9C1E-4C06-935D-F569D4670F79}"/>
              </a:ext>
            </a:extLst>
          </p:cNvPr>
          <p:cNvSpPr/>
          <p:nvPr/>
        </p:nvSpPr>
        <p:spPr>
          <a:xfrm>
            <a:off x="1351722" y="99391"/>
            <a:ext cx="8865704" cy="3419061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334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7E0FB10-E198-422E-A8F1-91D407651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392" y="1542934"/>
            <a:ext cx="9111076" cy="4921642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9C0ED8D-C7D7-4742-A727-7262EB61A0A4}"/>
              </a:ext>
            </a:extLst>
          </p:cNvPr>
          <p:cNvSpPr txBox="1"/>
          <p:nvPr/>
        </p:nvSpPr>
        <p:spPr>
          <a:xfrm>
            <a:off x="417443" y="278296"/>
            <a:ext cx="11310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Napiši razglednicu svojoj baki/djedu koristeći se smjernicama (pitanjima).</a:t>
            </a:r>
          </a:p>
          <a:p>
            <a:r>
              <a:rPr lang="hr-HR" sz="2800" i="1"/>
              <a:t>Osmisli i napiši adresu u previđeni prostor.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E3512A7C-8D3A-4FE7-8517-321FBB204DDE}"/>
              </a:ext>
            </a:extLst>
          </p:cNvPr>
          <p:cNvSpPr txBox="1"/>
          <p:nvPr/>
        </p:nvSpPr>
        <p:spPr>
          <a:xfrm>
            <a:off x="1043609" y="1798982"/>
            <a:ext cx="3250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>
                <a:solidFill>
                  <a:srgbClr val="FF0066"/>
                </a:solidFill>
              </a:rPr>
              <a:t>Kome pišeš razglednicu?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B1D1597B-D84B-4F0B-BA3D-A7FB678C6387}"/>
              </a:ext>
            </a:extLst>
          </p:cNvPr>
          <p:cNvSpPr txBox="1"/>
          <p:nvPr/>
        </p:nvSpPr>
        <p:spPr>
          <a:xfrm>
            <a:off x="4470952" y="1798981"/>
            <a:ext cx="3250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>
                <a:solidFill>
                  <a:srgbClr val="FF0066"/>
                </a:solidFill>
              </a:rPr>
              <a:t>Gdje se nalaziš?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CDF96CD-0900-4E41-9022-5BE3D1C31A1A}"/>
              </a:ext>
            </a:extLst>
          </p:cNvPr>
          <p:cNvSpPr txBox="1"/>
          <p:nvPr/>
        </p:nvSpPr>
        <p:spPr>
          <a:xfrm>
            <a:off x="7103373" y="1683026"/>
            <a:ext cx="3250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>
                <a:solidFill>
                  <a:srgbClr val="FF0066"/>
                </a:solidFill>
              </a:rPr>
              <a:t>Kakvo je mjesto/grad 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3CA24FF-55A3-4745-862E-101D7A1E5CBB}"/>
              </a:ext>
            </a:extLst>
          </p:cNvPr>
          <p:cNvSpPr txBox="1"/>
          <p:nvPr/>
        </p:nvSpPr>
        <p:spPr>
          <a:xfrm>
            <a:off x="1441175" y="2581003"/>
            <a:ext cx="3250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>
                <a:solidFill>
                  <a:srgbClr val="FF0066"/>
                </a:solidFill>
              </a:rPr>
              <a:t>Tko je još s tobom?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AAFF17BB-7AE5-4C4F-93D2-FC5A44D27AD6}"/>
              </a:ext>
            </a:extLst>
          </p:cNvPr>
          <p:cNvSpPr txBox="1"/>
          <p:nvPr/>
        </p:nvSpPr>
        <p:spPr>
          <a:xfrm>
            <a:off x="4575314" y="2571166"/>
            <a:ext cx="3250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>
                <a:solidFill>
                  <a:srgbClr val="FF0066"/>
                </a:solidFill>
              </a:rPr>
              <a:t>Što radiš u tom trenutku?</a:t>
            </a:r>
          </a:p>
        </p:txBody>
      </p:sp>
    </p:spTree>
    <p:extLst>
      <p:ext uri="{BB962C8B-B14F-4D97-AF65-F5344CB8AC3E}">
        <p14:creationId xmlns:p14="http://schemas.microsoft.com/office/powerpoint/2010/main" val="118996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27AB94-3609-48F0-9C07-54529F4C7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95204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D03DF6D-4BB0-41C5-A86F-621F36A787FE}"/>
              </a:ext>
            </a:extLst>
          </p:cNvPr>
          <p:cNvSpPr txBox="1"/>
          <p:nvPr/>
        </p:nvSpPr>
        <p:spPr>
          <a:xfrm>
            <a:off x="5525311" y="350196"/>
            <a:ext cx="6293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85.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92014E1F-62EB-4401-A21B-D8D384FA6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8968"/>
            <a:ext cx="5214026" cy="3708946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E4F983D9-6CFF-4972-BB9C-99CF6A23A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70321"/>
            <a:ext cx="5603132" cy="3187679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FACF0BD7-4519-47C6-B712-3EB47A8DC126}"/>
              </a:ext>
            </a:extLst>
          </p:cNvPr>
          <p:cNvSpPr txBox="1"/>
          <p:nvPr/>
        </p:nvSpPr>
        <p:spPr>
          <a:xfrm>
            <a:off x="6643992" y="1012954"/>
            <a:ext cx="457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Describe the photos.</a:t>
            </a:r>
          </a:p>
          <a:p>
            <a:r>
              <a:rPr lang="hr-HR" sz="2800" i="1"/>
              <a:t>Opiši fotografije.</a:t>
            </a:r>
          </a:p>
          <a:p>
            <a:endParaRPr lang="hr-HR" sz="2800" i="1"/>
          </a:p>
          <a:p>
            <a:r>
              <a:rPr lang="hr-HR" sz="2800"/>
              <a:t>Where are they?</a:t>
            </a:r>
          </a:p>
          <a:p>
            <a:r>
              <a:rPr lang="hr-HR" sz="2800" i="1"/>
              <a:t>Gdje se oni nalaze?</a:t>
            </a:r>
          </a:p>
          <a:p>
            <a:endParaRPr lang="hr-HR" sz="2800" i="1"/>
          </a:p>
          <a:p>
            <a:r>
              <a:rPr lang="hr-HR" sz="2800"/>
              <a:t>What are they doing?</a:t>
            </a:r>
          </a:p>
          <a:p>
            <a:r>
              <a:rPr lang="hr-HR" sz="2800" i="1"/>
              <a:t>Što oni rade?</a:t>
            </a:r>
          </a:p>
          <a:p>
            <a:endParaRPr lang="hr-HR" sz="2800"/>
          </a:p>
          <a:p>
            <a:r>
              <a:rPr lang="hr-HR" sz="2800"/>
              <a:t>What are they wearing?</a:t>
            </a:r>
          </a:p>
          <a:p>
            <a:r>
              <a:rPr lang="hr-HR" sz="2800" i="1"/>
              <a:t>Što imaju na sebi?</a:t>
            </a:r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258D2528-0CF2-4CDA-A64B-A1FAC38C9CB4}"/>
              </a:ext>
            </a:extLst>
          </p:cNvPr>
          <p:cNvSpPr/>
          <p:nvPr/>
        </p:nvSpPr>
        <p:spPr>
          <a:xfrm>
            <a:off x="6643992" y="1012954"/>
            <a:ext cx="3628417" cy="4745820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390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2FEFE3D-3CA6-4360-BB7B-755AC46B6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179" y="-1"/>
            <a:ext cx="6375670" cy="3235893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96F4AA4-E49C-4648-AA57-A72C9EE5D963}"/>
              </a:ext>
            </a:extLst>
          </p:cNvPr>
          <p:cNvSpPr txBox="1"/>
          <p:nvPr/>
        </p:nvSpPr>
        <p:spPr>
          <a:xfrm>
            <a:off x="897950" y="3915014"/>
            <a:ext cx="9970852" cy="224676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Have you ever received a postcard? From whom was it?</a:t>
            </a:r>
          </a:p>
          <a:p>
            <a:pPr algn="ctr"/>
            <a:r>
              <a:rPr lang="hr-HR" sz="2800" i="1"/>
              <a:t>Jesi li ikad primio razglednicu? Od koga?</a:t>
            </a:r>
          </a:p>
          <a:p>
            <a:pPr algn="ctr"/>
            <a:endParaRPr lang="hr-HR" sz="2800" i="1"/>
          </a:p>
          <a:p>
            <a:pPr algn="ctr"/>
            <a:r>
              <a:rPr lang="hr-HR" sz="2800"/>
              <a:t>Have you ever sent someone a postcard? Whom did you send it to?</a:t>
            </a:r>
          </a:p>
          <a:p>
            <a:pPr algn="ctr"/>
            <a:r>
              <a:rPr lang="hr-HR" sz="2800" i="1"/>
              <a:t>Jesi li ikad poslao razglednicu nekome? Kome si je poslao?</a:t>
            </a:r>
            <a:endParaRPr lang="hr-HR" sz="2600" i="1"/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216E29DE-90F6-46EC-A224-A7D35A8933E6}"/>
              </a:ext>
            </a:extLst>
          </p:cNvPr>
          <p:cNvSpPr txBox="1"/>
          <p:nvPr/>
        </p:nvSpPr>
        <p:spPr>
          <a:xfrm>
            <a:off x="2074425" y="3444648"/>
            <a:ext cx="6094378" cy="1384995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r-HR" sz="2800"/>
              <a:t>What is this?</a:t>
            </a:r>
          </a:p>
          <a:p>
            <a:pPr algn="ctr"/>
            <a:endParaRPr lang="hr-HR" sz="2800" i="1"/>
          </a:p>
          <a:p>
            <a:pPr algn="ctr"/>
            <a:r>
              <a:rPr lang="hr-HR" sz="2800"/>
              <a:t>It’s a postcard.</a:t>
            </a:r>
          </a:p>
        </p:txBody>
      </p:sp>
      <p:sp>
        <p:nvSpPr>
          <p:cNvPr id="2" name="Pravokutnik 1">
            <a:extLst>
              <a:ext uri="{FF2B5EF4-FFF2-40B4-BE49-F238E27FC236}">
                <a16:creationId xmlns:a16="http://schemas.microsoft.com/office/drawing/2014/main" id="{7FF1940B-9247-41B5-863D-005E152EAEF3}"/>
              </a:ext>
            </a:extLst>
          </p:cNvPr>
          <p:cNvSpPr/>
          <p:nvPr/>
        </p:nvSpPr>
        <p:spPr>
          <a:xfrm>
            <a:off x="961013" y="3815588"/>
            <a:ext cx="9844726" cy="2246769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835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uiExpand="1" build="allAtOnce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5E3E52E7-79BA-485C-B2F6-7637AFF19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03" y="130958"/>
            <a:ext cx="10450749" cy="463559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043442BD-EF5B-4E82-BCC3-B02F6191FE55}"/>
              </a:ext>
            </a:extLst>
          </p:cNvPr>
          <p:cNvSpPr txBox="1"/>
          <p:nvPr/>
        </p:nvSpPr>
        <p:spPr>
          <a:xfrm>
            <a:off x="677693" y="4766553"/>
            <a:ext cx="10836613" cy="1815882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/>
              <a:t>Jennyna baka je staromodna gospođa. Ona skuplja razglednice i ima veliku kolekciju razglednica iz cijelog svijeta. Jenny joj šalje razglednice sa svih mjesta koje posjeti. Nadopuni Jennynu razglednicu. Pazi: jedna riječ je viška i ne trebaš je koristiti.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6A88BF54-0D4C-447B-90F5-170AEF49C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98" y="427004"/>
            <a:ext cx="11601450" cy="584835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CC9475D6-1DCB-4A5E-A6FF-E59A987A32A9}"/>
              </a:ext>
            </a:extLst>
          </p:cNvPr>
          <p:cNvSpPr txBox="1"/>
          <p:nvPr/>
        </p:nvSpPr>
        <p:spPr>
          <a:xfrm>
            <a:off x="2344366" y="1488332"/>
            <a:ext cx="2091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>
                <a:solidFill>
                  <a:srgbClr val="FF0066"/>
                </a:solidFill>
              </a:rPr>
              <a:t>great</a:t>
            </a:r>
            <a:endParaRPr lang="hr-HR" sz="2800" b="1">
              <a:solidFill>
                <a:srgbClr val="FF0066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0633B811-429B-436C-8F04-241884200D5F}"/>
              </a:ext>
            </a:extLst>
          </p:cNvPr>
          <p:cNvSpPr txBox="1"/>
          <p:nvPr/>
        </p:nvSpPr>
        <p:spPr>
          <a:xfrm>
            <a:off x="1922834" y="2448755"/>
            <a:ext cx="2091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>
                <a:solidFill>
                  <a:srgbClr val="FF0066"/>
                </a:solidFill>
              </a:rPr>
              <a:t>sitting</a:t>
            </a:r>
            <a:endParaRPr lang="hr-HR" sz="2800" b="1">
              <a:solidFill>
                <a:srgbClr val="FF0066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6933FE43-A065-4EC3-B551-6EA6E4417D2B}"/>
              </a:ext>
            </a:extLst>
          </p:cNvPr>
          <p:cNvSpPr txBox="1"/>
          <p:nvPr/>
        </p:nvSpPr>
        <p:spPr>
          <a:xfrm>
            <a:off x="1397540" y="3409178"/>
            <a:ext cx="2091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>
                <a:solidFill>
                  <a:srgbClr val="FF0066"/>
                </a:solidFill>
              </a:rPr>
              <a:t>map</a:t>
            </a:r>
            <a:endParaRPr lang="hr-HR" sz="2800" b="1">
              <a:solidFill>
                <a:srgbClr val="FF0066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CF28135-DE3E-4736-AE2B-A9D56085209E}"/>
              </a:ext>
            </a:extLst>
          </p:cNvPr>
          <p:cNvSpPr txBox="1"/>
          <p:nvPr/>
        </p:nvSpPr>
        <p:spPr>
          <a:xfrm>
            <a:off x="1922834" y="2341032"/>
            <a:ext cx="7205517" cy="1384995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/>
              <a:t>Napomena: zadatak 1 možeš riješiti i u digitalnom obliku klikom na sljedeću poveznicu: </a:t>
            </a:r>
            <a:r>
              <a:rPr lang="hr-HR" sz="2800" i="1">
                <a:hlinkClick r:id="rId4"/>
              </a:rPr>
              <a:t>https://wordwall.net/play/260/227/659</a:t>
            </a:r>
            <a:r>
              <a:rPr lang="hr-HR" sz="2800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921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/>
      <p:bldP spid="10" grpId="0"/>
      <p:bldP spid="11" grpId="0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F25F8C5F-3FCD-43AA-BD01-7C491027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35" y="1562606"/>
            <a:ext cx="4810125" cy="33242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B2A1039-91F4-414F-9FD7-F7E857051D73}"/>
              </a:ext>
            </a:extLst>
          </p:cNvPr>
          <p:cNvSpPr txBox="1"/>
          <p:nvPr/>
        </p:nvSpPr>
        <p:spPr>
          <a:xfrm>
            <a:off x="5768501" y="439221"/>
            <a:ext cx="5843081" cy="5262979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What is this?</a:t>
            </a:r>
          </a:p>
          <a:p>
            <a:pPr algn="ctr"/>
            <a:r>
              <a:rPr lang="hr-HR" sz="2800"/>
              <a:t>It’s a text message.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When did you receive the last text message? From whom was it?</a:t>
            </a:r>
          </a:p>
          <a:p>
            <a:pPr algn="ctr"/>
            <a:r>
              <a:rPr lang="hr-HR" sz="2800" i="1"/>
              <a:t>Kad si primio posljednju poruku? Od koga?</a:t>
            </a:r>
          </a:p>
          <a:p>
            <a:pPr algn="ctr"/>
            <a:endParaRPr lang="hr-HR" sz="2800" i="1"/>
          </a:p>
          <a:p>
            <a:pPr algn="ctr"/>
            <a:r>
              <a:rPr lang="hr-HR" sz="2800"/>
              <a:t>When did you send your last text message? Who did you text?</a:t>
            </a:r>
          </a:p>
          <a:p>
            <a:pPr algn="ctr"/>
            <a:r>
              <a:rPr lang="hr-HR" sz="2800" i="1"/>
              <a:t>Kada si zadnji put poslao nekome poruku? Kome si je poslao?</a:t>
            </a:r>
            <a:endParaRPr lang="hr-HR" sz="2600" i="1"/>
          </a:p>
        </p:txBody>
      </p:sp>
    </p:spTree>
    <p:extLst>
      <p:ext uri="{BB962C8B-B14F-4D97-AF65-F5344CB8AC3E}">
        <p14:creationId xmlns:p14="http://schemas.microsoft.com/office/powerpoint/2010/main" val="382161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4D16CB6-D147-4AB7-B518-8B5636AB5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2469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6021610-8F07-415D-8157-9A0895590F46}"/>
              </a:ext>
            </a:extLst>
          </p:cNvPr>
          <p:cNvSpPr txBox="1"/>
          <p:nvPr/>
        </p:nvSpPr>
        <p:spPr>
          <a:xfrm>
            <a:off x="262647" y="5141429"/>
            <a:ext cx="11799651" cy="954107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/>
              <a:t>Nick je Jennyin brat. On misli da su razglednice staromodne. On jednostavno šalje poruke svima. Nadopuni njegovu poruku. Jedna riječ je viška.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5183A273-AC08-424C-AF3D-EE64D36FB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387" y="314325"/>
            <a:ext cx="7515225" cy="622935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781448E3-9A61-44C2-AF05-533226163502}"/>
              </a:ext>
            </a:extLst>
          </p:cNvPr>
          <p:cNvSpPr txBox="1"/>
          <p:nvPr/>
        </p:nvSpPr>
        <p:spPr>
          <a:xfrm>
            <a:off x="5918478" y="3480578"/>
            <a:ext cx="1728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>
                <a:solidFill>
                  <a:srgbClr val="FF0066"/>
                </a:solidFill>
              </a:rPr>
              <a:t>rowing</a:t>
            </a:r>
            <a:endParaRPr lang="hr-HR" sz="2800">
              <a:solidFill>
                <a:srgbClr val="FF0066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616F85E9-9E47-4BF7-AD8D-F6B6AF19AA2F}"/>
              </a:ext>
            </a:extLst>
          </p:cNvPr>
          <p:cNvSpPr txBox="1"/>
          <p:nvPr/>
        </p:nvSpPr>
        <p:spPr>
          <a:xfrm>
            <a:off x="4434155" y="4436732"/>
            <a:ext cx="1728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>
                <a:solidFill>
                  <a:srgbClr val="FF0066"/>
                </a:solidFill>
              </a:rPr>
              <a:t>boring</a:t>
            </a:r>
            <a:endParaRPr lang="hr-HR" sz="2800">
              <a:solidFill>
                <a:srgbClr val="FF0066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5484188C-F061-4512-A854-2401D6CA701E}"/>
              </a:ext>
            </a:extLst>
          </p:cNvPr>
          <p:cNvSpPr txBox="1"/>
          <p:nvPr/>
        </p:nvSpPr>
        <p:spPr>
          <a:xfrm>
            <a:off x="2315719" y="1785760"/>
            <a:ext cx="7205517" cy="1384995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/>
              <a:t>Napomena: zadatak 2 možeš riješiti i u digitalnom obliku klikom na sljedeću poveznicu: </a:t>
            </a:r>
            <a:r>
              <a:rPr lang="hr-HR" sz="2800" i="1">
                <a:hlinkClick r:id="rId4"/>
              </a:rPr>
              <a:t>https://wordwall.net/play/260/227/659</a:t>
            </a:r>
            <a:r>
              <a:rPr lang="hr-HR" sz="2800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06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/>
      <p:bldP spid="10" grpId="0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896D227B-DB9C-46AE-8700-BFB2F8078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1681162"/>
            <a:ext cx="12125325" cy="34956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1A6D9BD-87BC-41FC-80FB-815984D6488F}"/>
              </a:ext>
            </a:extLst>
          </p:cNvPr>
          <p:cNvSpPr txBox="1"/>
          <p:nvPr/>
        </p:nvSpPr>
        <p:spPr>
          <a:xfrm>
            <a:off x="512466" y="945251"/>
            <a:ext cx="10751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Zaokruži točan odgovor.</a:t>
            </a:r>
          </a:p>
        </p:txBody>
      </p:sp>
      <p:sp>
        <p:nvSpPr>
          <p:cNvPr id="7" name="Elipsa 6">
            <a:extLst>
              <a:ext uri="{FF2B5EF4-FFF2-40B4-BE49-F238E27FC236}">
                <a16:creationId xmlns:a16="http://schemas.microsoft.com/office/drawing/2014/main" id="{DF833580-75C6-420D-961E-1941E9643725}"/>
              </a:ext>
            </a:extLst>
          </p:cNvPr>
          <p:cNvSpPr/>
          <p:nvPr/>
        </p:nvSpPr>
        <p:spPr>
          <a:xfrm>
            <a:off x="753626" y="2687096"/>
            <a:ext cx="351693" cy="3877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>
            <a:extLst>
              <a:ext uri="{FF2B5EF4-FFF2-40B4-BE49-F238E27FC236}">
                <a16:creationId xmlns:a16="http://schemas.microsoft.com/office/drawing/2014/main" id="{4AC17FD8-BBC5-4A16-9401-FBD489F35372}"/>
              </a:ext>
            </a:extLst>
          </p:cNvPr>
          <p:cNvSpPr/>
          <p:nvPr/>
        </p:nvSpPr>
        <p:spPr>
          <a:xfrm>
            <a:off x="753626" y="4155830"/>
            <a:ext cx="351693" cy="3877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id="{E6A694EC-D504-4523-9AF6-7DAB2D48A3E8}"/>
              </a:ext>
            </a:extLst>
          </p:cNvPr>
          <p:cNvSpPr/>
          <p:nvPr/>
        </p:nvSpPr>
        <p:spPr>
          <a:xfrm>
            <a:off x="4896895" y="4447232"/>
            <a:ext cx="351693" cy="3877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442D85A0-712C-42A2-BD3B-A1AFFD395429}"/>
              </a:ext>
            </a:extLst>
          </p:cNvPr>
          <p:cNvSpPr/>
          <p:nvPr/>
        </p:nvSpPr>
        <p:spPr>
          <a:xfrm>
            <a:off x="4896896" y="2687096"/>
            <a:ext cx="351693" cy="3877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E803A655-155D-4067-A6FF-A7EBD23DE5BB}"/>
              </a:ext>
            </a:extLst>
          </p:cNvPr>
          <p:cNvSpPr/>
          <p:nvPr/>
        </p:nvSpPr>
        <p:spPr>
          <a:xfrm>
            <a:off x="9040166" y="2714310"/>
            <a:ext cx="351693" cy="3877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DAB54D23-6309-4732-95C1-B6FDC2AD31AA}"/>
              </a:ext>
            </a:extLst>
          </p:cNvPr>
          <p:cNvSpPr/>
          <p:nvPr/>
        </p:nvSpPr>
        <p:spPr>
          <a:xfrm>
            <a:off x="9040164" y="4447232"/>
            <a:ext cx="351693" cy="38770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169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40A75D7-2A31-458F-BFA0-1A25B9682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415" y="2555998"/>
            <a:ext cx="9238405" cy="1945664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2F605AC-E58B-4D87-8397-B08789636ACB}"/>
              </a:ext>
            </a:extLst>
          </p:cNvPr>
          <p:cNvSpPr txBox="1"/>
          <p:nvPr/>
        </p:nvSpPr>
        <p:spPr>
          <a:xfrm>
            <a:off x="592853" y="371789"/>
            <a:ext cx="11006294" cy="1815882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Answer the questions and discuss your answers with your partner and the rest of the class.</a:t>
            </a:r>
          </a:p>
          <a:p>
            <a:pPr algn="ctr"/>
            <a:r>
              <a:rPr lang="hr-HR" sz="2800" i="1"/>
              <a:t>Odgovori na sljedeća pitanja. Podijeli svoja razmišljanja s partnerom, a potom i s ostatkom razreda.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C84620E8-3DE5-414A-ADDF-C00A2DB4F998}"/>
              </a:ext>
            </a:extLst>
          </p:cNvPr>
          <p:cNvSpPr txBox="1"/>
          <p:nvPr/>
        </p:nvSpPr>
        <p:spPr>
          <a:xfrm>
            <a:off x="2220686" y="4392935"/>
            <a:ext cx="9777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Pišeš li razglednice? Dobivaš li razglednice?</a:t>
            </a:r>
          </a:p>
          <a:p>
            <a:r>
              <a:rPr lang="hr-HR" sz="2800" i="1"/>
              <a:t>Koliko često šalješ poruke? Kome obično šalješ poruke?</a:t>
            </a:r>
          </a:p>
        </p:txBody>
      </p:sp>
    </p:spTree>
    <p:extLst>
      <p:ext uri="{BB962C8B-B14F-4D97-AF65-F5344CB8AC3E}">
        <p14:creationId xmlns:p14="http://schemas.microsoft.com/office/powerpoint/2010/main" val="95061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6A32DBC-62E5-41C8-91B8-4737EEAD3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15393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FAE17D42-29A8-4EE2-BAFD-397E2E51BA6F}"/>
              </a:ext>
            </a:extLst>
          </p:cNvPr>
          <p:cNvSpPr txBox="1"/>
          <p:nvPr/>
        </p:nvSpPr>
        <p:spPr>
          <a:xfrm>
            <a:off x="5754757" y="347870"/>
            <a:ext cx="5913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86.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A32B322B-FFCC-43E7-923F-62ACA0E99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86820"/>
            <a:ext cx="12106275" cy="3400425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DBF6ECD3-AFC6-48EC-AC89-0DAF2393CE8D}"/>
              </a:ext>
            </a:extLst>
          </p:cNvPr>
          <p:cNvSpPr txBox="1"/>
          <p:nvPr/>
        </p:nvSpPr>
        <p:spPr>
          <a:xfrm>
            <a:off x="447261" y="347870"/>
            <a:ext cx="112212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Sophie is on a school trip. Work in pairs. Look at the photo and answer the questions about Sophie. </a:t>
            </a:r>
          </a:p>
          <a:p>
            <a:r>
              <a:rPr lang="hr-HR" sz="2800" i="1"/>
              <a:t>Sophie je na školskom izletu.Pogledaj sliku i odgovori na pitanja u paru. 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F41E96E4-B005-4F9B-861D-AB417B4E3621}"/>
              </a:ext>
            </a:extLst>
          </p:cNvPr>
          <p:cNvSpPr txBox="1"/>
          <p:nvPr/>
        </p:nvSpPr>
        <p:spPr>
          <a:xfrm>
            <a:off x="3011557" y="3031435"/>
            <a:ext cx="3084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Gdje je Sophie?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64AA25CB-B10C-4DE4-872F-270AD213F288}"/>
              </a:ext>
            </a:extLst>
          </p:cNvPr>
          <p:cNvSpPr txBox="1"/>
          <p:nvPr/>
        </p:nvSpPr>
        <p:spPr>
          <a:xfrm>
            <a:off x="3011557" y="3511286"/>
            <a:ext cx="3084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Kako je tamo?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1A96E9F7-86C7-492C-A512-8EC1BFA1250F}"/>
              </a:ext>
            </a:extLst>
          </p:cNvPr>
          <p:cNvSpPr txBox="1"/>
          <p:nvPr/>
        </p:nvSpPr>
        <p:spPr>
          <a:xfrm>
            <a:off x="2786270" y="3908610"/>
            <a:ext cx="3084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S kim je na izletu?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3C2D6429-D53A-4820-B247-40AFF071F73C}"/>
              </a:ext>
            </a:extLst>
          </p:cNvPr>
          <p:cNvSpPr txBox="1"/>
          <p:nvPr/>
        </p:nvSpPr>
        <p:spPr>
          <a:xfrm>
            <a:off x="3011556" y="4305934"/>
            <a:ext cx="3084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Što ona radi?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E4F34C53-37C2-4E27-9049-989552A8B4DD}"/>
              </a:ext>
            </a:extLst>
          </p:cNvPr>
          <p:cNvSpPr txBox="1"/>
          <p:nvPr/>
        </p:nvSpPr>
        <p:spPr>
          <a:xfrm>
            <a:off x="2256236" y="4697927"/>
            <a:ext cx="3084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Kako se osjeća?</a:t>
            </a:r>
          </a:p>
        </p:txBody>
      </p:sp>
    </p:spTree>
    <p:extLst>
      <p:ext uri="{BB962C8B-B14F-4D97-AF65-F5344CB8AC3E}">
        <p14:creationId xmlns:p14="http://schemas.microsoft.com/office/powerpoint/2010/main" val="241515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9025</TotalTime>
  <Words>560</Words>
  <Application>Microsoft Office PowerPoint</Application>
  <PresentationFormat>Široki zaslon</PresentationFormat>
  <Paragraphs>80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UNIT 5: Where I live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355</cp:revision>
  <dcterms:created xsi:type="dcterms:W3CDTF">2020-09-19T11:02:00Z</dcterms:created>
  <dcterms:modified xsi:type="dcterms:W3CDTF">2021-02-28T10:18:50Z</dcterms:modified>
</cp:coreProperties>
</file>